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74" r:id="rId7"/>
    <p:sldId id="262" r:id="rId8"/>
    <p:sldId id="263" r:id="rId9"/>
    <p:sldId id="265" r:id="rId10"/>
    <p:sldId id="266" r:id="rId11"/>
    <p:sldId id="268" r:id="rId12"/>
    <p:sldId id="267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-126" y="-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389283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9985602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382696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102513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2425489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295050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487025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2904493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696317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1549555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 cstate="print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3003976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FAF0C69-38F3-40A3-9BB0-8DBBA6EE6111}" type="datetimeFigureOut">
              <a:rPr lang="ru-RU" smtClean="0"/>
              <a:pPr/>
              <a:t>15.12.2016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D4C032B-EFF1-4726-B371-984CE54C3F1D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966097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Детская игра «Пирамидка»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pPr algn="ctr"/>
            <a:r>
              <a:rPr lang="ru-RU" b="1" dirty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Курсовая работа по дисциплине «Компьютерная графика»</a:t>
            </a:r>
          </a:p>
          <a:p>
            <a:pPr algn="ctr"/>
            <a:r>
              <a:rPr lang="ru-RU" b="1" dirty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Кафедра «Прикладная </a:t>
            </a:r>
            <a:r>
              <a:rPr lang="ru-RU" b="1" dirty="0" smtClean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математика и программирование»</a:t>
            </a:r>
            <a:endParaRPr lang="ru-RU" b="1" dirty="0">
              <a:ln w="1905"/>
              <a:solidFill>
                <a:schemeClr val="tx1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  <a:p>
            <a:pPr algn="ctr"/>
            <a:r>
              <a:rPr lang="ru-RU" b="1" dirty="0" smtClean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Выполнил: </a:t>
            </a:r>
            <a:r>
              <a:rPr lang="ru-RU" b="1" dirty="0" err="1" smtClean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Марчевский</a:t>
            </a:r>
            <a:r>
              <a:rPr lang="ru-RU" b="1" dirty="0" smtClean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 Владислав Дмитриевич</a:t>
            </a:r>
            <a:endParaRPr lang="ru-RU" b="1" dirty="0">
              <a:ln w="1905"/>
              <a:solidFill>
                <a:schemeClr val="tx1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  <a:p>
            <a:pPr algn="ctr"/>
            <a:r>
              <a:rPr lang="ru-RU" b="1" dirty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Группа: </a:t>
            </a:r>
            <a:r>
              <a:rPr lang="ru-RU" b="1" dirty="0" smtClean="0">
                <a:ln w="1905"/>
                <a:solidFill>
                  <a:schemeClr val="tx1"/>
                </a:soli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ЕТ-482</a:t>
            </a:r>
            <a:endParaRPr lang="ru-RU" b="1" dirty="0">
              <a:ln w="1905"/>
              <a:solidFill>
                <a:schemeClr val="tx1"/>
              </a:soli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383157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Вспомогательный алгоритм «Игровой ход»</a:t>
            </a:r>
            <a:endParaRPr lang="ru-RU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428750" y="1847849"/>
            <a:ext cx="993202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564139888"/>
              </p:ext>
            </p:extLst>
          </p:nvPr>
        </p:nvGraphicFramePr>
        <p:xfrm>
          <a:off x="1428750" y="1847850"/>
          <a:ext cx="3290250" cy="4076700"/>
        </p:xfrm>
        <a:graphic>
          <a:graphicData uri="http://schemas.openxmlformats.org/presentationml/2006/ole">
            <p:oleObj spid="_x0000_s5125" name="Visio" r:id="rId3" imgW="3905042" imgH="4841100" progId="Visio.Drawing.11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2843857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5.Примеры работы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xmlns="" val="509637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Главное окно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05724" y="1846263"/>
            <a:ext cx="7440878" cy="4022725"/>
          </a:xfrm>
        </p:spPr>
      </p:pic>
    </p:spTree>
    <p:extLst>
      <p:ext uri="{BB962C8B-B14F-4D97-AF65-F5344CB8AC3E}">
        <p14:creationId xmlns:p14="http://schemas.microsoft.com/office/powerpoint/2010/main" xmlns="" val="1415554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Игровой процесс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12878" y="1846263"/>
            <a:ext cx="7426569" cy="4022725"/>
          </a:xfrm>
        </p:spPr>
      </p:pic>
    </p:spTree>
    <p:extLst>
      <p:ext uri="{BB962C8B-B14F-4D97-AF65-F5344CB8AC3E}">
        <p14:creationId xmlns:p14="http://schemas.microsoft.com/office/powerpoint/2010/main" xmlns="" val="1904006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Проигрыш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20614" y="1846263"/>
            <a:ext cx="7411097" cy="4022725"/>
          </a:xfrm>
        </p:spPr>
      </p:pic>
    </p:spTree>
    <p:extLst>
      <p:ext uri="{BB962C8B-B14F-4D97-AF65-F5344CB8AC3E}">
        <p14:creationId xmlns:p14="http://schemas.microsoft.com/office/powerpoint/2010/main" xmlns="" val="4267442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Победа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05724" y="1846263"/>
            <a:ext cx="7440878" cy="4022725"/>
          </a:xfrm>
        </p:spPr>
      </p:pic>
    </p:spTree>
    <p:extLst>
      <p:ext uri="{BB962C8B-B14F-4D97-AF65-F5344CB8AC3E}">
        <p14:creationId xmlns:p14="http://schemas.microsoft.com/office/powerpoint/2010/main" xmlns="" val="4173372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 программе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405724" y="1846263"/>
            <a:ext cx="7440878" cy="4022725"/>
          </a:xfrm>
        </p:spPr>
      </p:pic>
    </p:spTree>
    <p:extLst>
      <p:ext uri="{BB962C8B-B14F-4D97-AF65-F5344CB8AC3E}">
        <p14:creationId xmlns:p14="http://schemas.microsoft.com/office/powerpoint/2010/main" xmlns="" val="6136351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В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ходе выполнения работы была разработана математическая модель, построен алгоритм решения и реализовано приложение «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Пирамидка»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на языке </a:t>
            </a:r>
            <a:r>
              <a:rPr lang="ru-RU" dirty="0" smtClean="0">
                <a:latin typeface="Times New Roman" pitchFamily="18" charset="0"/>
                <a:cs typeface="Times New Roman" pitchFamily="18" charset="0"/>
              </a:rPr>
              <a:t>С++ 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с использованием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O</a:t>
            </a:r>
            <a:r>
              <a:rPr lang="ru-RU" dirty="0" err="1">
                <a:latin typeface="Times New Roman" pitchFamily="18" charset="0"/>
                <a:cs typeface="Times New Roman" pitchFamily="18" charset="0"/>
              </a:rPr>
              <a:t>penGL</a:t>
            </a:r>
            <a:r>
              <a:rPr lang="ru-RU" dirty="0">
                <a:latin typeface="Times New Roman" pitchFamily="18" charset="0"/>
                <a:cs typeface="Times New Roman" pitchFamily="18" charset="0"/>
              </a:rPr>
              <a:t>. Все задачи были выполнены, поставленная цель достигнута.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905098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Необходимо разработать компьютерную программу «Пирамидка». Среда разработки –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Borland Developer Studio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2006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использованием библиотеки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OpenGL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xmlns="" val="100684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Задачи: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5760" lvl="0" indent="-256032">
              <a:spcAft>
                <a:spcPts val="0"/>
              </a:spcAft>
              <a:buClrTx/>
              <a:buSzPct val="60000"/>
              <a:buNone/>
              <a:defRPr/>
            </a:pPr>
            <a:r>
              <a:rPr lang="ru-RU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1) </a:t>
            </a:r>
            <a:r>
              <a:rPr lang="ru-RU" sz="2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разработать </a:t>
            </a:r>
            <a:r>
              <a:rPr lang="ru-RU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техническое задание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pPr marL="365760" lvl="0" indent="-256032">
              <a:spcAft>
                <a:spcPts val="0"/>
              </a:spcAft>
              <a:buClrTx/>
              <a:buSzPct val="60000"/>
              <a:buNone/>
              <a:defRPr/>
            </a:pPr>
            <a:r>
              <a:rPr lang="ru-RU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2) </a:t>
            </a:r>
            <a:r>
              <a:rPr lang="ru-RU" sz="2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построить </a:t>
            </a:r>
            <a:r>
              <a:rPr lang="ru-RU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математическую модель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;</a:t>
            </a:r>
          </a:p>
          <a:p>
            <a:pPr marL="365760" lvl="0" indent="-256032">
              <a:spcAft>
                <a:spcPts val="0"/>
              </a:spcAft>
              <a:buClrTx/>
              <a:buSzPct val="60000"/>
              <a:buNone/>
              <a:defRPr/>
            </a:pPr>
            <a:r>
              <a:rPr lang="ru-RU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3) </a:t>
            </a:r>
            <a:r>
              <a:rPr lang="ru-RU" sz="2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разработать </a:t>
            </a:r>
            <a:r>
              <a:rPr lang="ru-RU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алгоритм</a:t>
            </a:r>
            <a:r>
              <a:rPr lang="en-US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;</a:t>
            </a:r>
            <a:endParaRPr lang="ru-RU" sz="28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marL="365760" lvl="0" indent="-256032">
              <a:spcAft>
                <a:spcPts val="0"/>
              </a:spcAft>
              <a:buClrTx/>
              <a:buSzPct val="60000"/>
              <a:buNone/>
              <a:defRPr/>
            </a:pPr>
            <a:r>
              <a:rPr lang="ru-RU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4) </a:t>
            </a:r>
            <a:r>
              <a:rPr lang="ru-RU" sz="2800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выполнить </a:t>
            </a:r>
            <a:r>
              <a:rPr lang="ru-RU" sz="28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программную реализацию разработанного алгоритма.</a:t>
            </a:r>
          </a:p>
        </p:txBody>
      </p:sp>
    </p:spTree>
    <p:extLst>
      <p:ext uri="{BB962C8B-B14F-4D97-AF65-F5344CB8AC3E}">
        <p14:creationId xmlns:p14="http://schemas.microsoft.com/office/powerpoint/2010/main" xmlns="" val="3378408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Математическая </a:t>
            </a:r>
            <a:r>
              <a:rPr lang="ru-RU" dirty="0" smtClean="0"/>
              <a:t>модель (1)</a:t>
            </a:r>
            <a:endParaRPr lang="ru-RU" dirty="0"/>
          </a:p>
        </p:txBody>
      </p:sp>
      <p:pic>
        <p:nvPicPr>
          <p:cNvPr id="30" name="Рисунок 29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44857" y="1845425"/>
            <a:ext cx="7506220" cy="4263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74608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Математическая модель </a:t>
            </a:r>
            <a:r>
              <a:rPr lang="ru-RU" dirty="0" smtClean="0"/>
              <a:t>(2)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3712528" y="1846263"/>
            <a:ext cx="4827270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10215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Математическая модель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Математическая модель </a:t>
            </a:r>
            <a:r>
              <a:rPr lang="ru-RU" dirty="0" smtClean="0"/>
              <a:t>(3)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xmlns="" Requires="a14">
          <p:sp>
            <p:nvSpPr>
              <p:cNvPr id="3" name="Объект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endParaRPr lang="ru-RU" dirty="0" smtClean="0"/>
              </a:p>
              <a:p>
                <a:pPr algn="ctr"/>
                <a:r>
                  <a:rPr lang="en-US" dirty="0" smtClean="0"/>
                  <a:t>T</a:t>
                </a:r>
                <a:r>
                  <a:rPr lang="en-US" dirty="0"/>
                  <a:t>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eqArr>
                              <m:eqArr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   </m:t>
                                </m:r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𝑏</m:t>
                                  </m:r>
                                </m:e>
                              </m:mr>
                            </m: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    </m:t>
                            </m:r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mr>
                            </m:m>
                          </m:e>
                        </m:eqArr>
                      </m:e>
                    </m:d>
                  </m:oMath>
                </a14:m>
                <a:r>
                  <a:rPr lang="en-US" dirty="0"/>
                  <a:t> </a:t>
                </a:r>
                <a:endParaRPr lang="ru-RU" dirty="0"/>
              </a:p>
              <a:p>
                <a:pPr algn="ctr"/>
                <a:r>
                  <a:rPr lang="en-US" dirty="0"/>
                  <a:t>R=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ru-RU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eqArr>
                              <m:eqArr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eqArrPr>
                              <m:e>
                                <m:m>
                                  <m:mPr>
                                    <m:mcs>
                                      <m:mc>
                                        <m:mcPr>
                                          <m:count m:val="3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>
                                              <a:latin typeface="Cambria Math" panose="02040503050406030204" pitchFamily="18" charset="0"/>
                                            </a:rPr>
                                            <m:t>cos</m:t>
                                          </m:r>
                                        </m:fName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𝛼</m:t>
                                          </m:r>
                                        </m:e>
                                      </m:func>
                                    </m:e>
                                    <m:e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𝛼</m:t>
                                          </m:r>
                                        </m:e>
                                      </m:func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>
                                              <a:latin typeface="Cambria Math" panose="02040503050406030204" pitchFamily="18" charset="0"/>
                                            </a:rPr>
                                            <m:t>sin</m:t>
                                          </m:r>
                                        </m:fName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𝛼</m:t>
                                          </m:r>
                                        </m:e>
                                      </m:func>
                                    </m:e>
                                    <m:e>
                                      <m:func>
                                        <m:funcPr>
                                          <m:ctrlPr>
                                            <a:rPr lang="ru-RU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m:rPr>
                                              <m:sty m:val="p"/>
                                            </m:rPr>
                                            <a:rPr lang="en-US">
                                              <a:latin typeface="Cambria Math" panose="02040503050406030204" pitchFamily="18" charset="0"/>
                                            </a:rPr>
                                            <m:t>cos</m:t>
                                          </m:r>
                                        </m:fName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𝛼</m:t>
                                          </m:r>
                                        </m:e>
                                      </m:func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1</m:t>
                                      </m:r>
                                    </m:e>
                                  </m:mr>
                                </m:m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   </m:t>
                                </m:r>
                                <m:m>
                                  <m:mPr>
                                    <m:mcs>
                                      <m:mc>
                                        <m:mcPr>
                                          <m:count m:val="1"/>
                                          <m:mcJc m:val="center"/>
                                        </m:mcPr>
                                      </m:mc>
                                    </m:mcs>
                                    <m:ctrlPr>
                                      <a:rPr lang="ru-RU" i="1">
                                        <a:latin typeface="Cambria Math" panose="02040503050406030204" pitchFamily="18" charset="0"/>
                                      </a:rPr>
                                    </m:ctrlPr>
                                  </m:mPr>
                                  <m:m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  <m:m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e>
                                  </m:mr>
                                </m:m>
                              </m:e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e>
                            </m:eqArr>
                          </m:e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       0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       0</m:t>
                                  </m:r>
                                </m:e>
                              </m:mr>
                            </m: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          </m:t>
                            </m:r>
                            <m:m>
                              <m:mPr>
                                <m:mcs>
                                  <m:mc>
                                    <m:mcPr>
                                      <m:count m:val="2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e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mr>
                            </m:m>
                          </m:e>
                        </m:eqArr>
                      </m:e>
                    </m:d>
                  </m:oMath>
                </a14:m>
                <a:r>
                  <a:rPr lang="en-US" dirty="0"/>
                  <a:t> </a:t>
                </a:r>
                <a:endParaRPr lang="ru-RU" dirty="0"/>
              </a:p>
              <a:p>
                <a:endParaRPr lang="ru-RU" dirty="0"/>
              </a:p>
            </p:txBody>
          </p:sp>
        </mc:Choice>
        <mc:Fallback>
          <p:sp>
            <p:nvSpPr>
              <p:cNvPr id="3" name="Объект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 cstate="print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xmlns="" val="3950553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069570" y="212175"/>
            <a:ext cx="2936713" cy="1450757"/>
          </a:xfrm>
        </p:spPr>
        <p:txBody>
          <a:bodyPr>
            <a:normAutofit/>
          </a:bodyPr>
          <a:lstStyle/>
          <a:p>
            <a:pPr algn="ctr"/>
            <a:r>
              <a:rPr lang="ru-RU" sz="3200" dirty="0" smtClean="0"/>
              <a:t>Основной алгоритм</a:t>
            </a:r>
            <a:endParaRPr lang="ru-RU" sz="3200" dirty="0"/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299136975"/>
              </p:ext>
            </p:extLst>
          </p:nvPr>
        </p:nvGraphicFramePr>
        <p:xfrm>
          <a:off x="2764465" y="90915"/>
          <a:ext cx="4805916" cy="6767085"/>
        </p:xfrm>
        <a:graphic>
          <a:graphicData uri="http://schemas.openxmlformats.org/presentationml/2006/ole">
            <p:oleObj spid="_x0000_s3077" name="Visio" r:id="rId3" imgW="3081071" imgH="5524484" progId="Visio.Drawing.11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3178157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985590" y="286603"/>
            <a:ext cx="4170089" cy="1450757"/>
          </a:xfrm>
        </p:spPr>
        <p:txBody>
          <a:bodyPr>
            <a:normAutofit/>
          </a:bodyPr>
          <a:lstStyle/>
          <a:p>
            <a:r>
              <a:rPr lang="ru-RU" sz="3200" dirty="0" smtClean="0"/>
              <a:t>Вспомогательный алгоритм «Обработка сообщения»</a:t>
            </a:r>
            <a:endParaRPr lang="ru-RU" sz="3200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 flipV="1">
            <a:off x="1097280" y="-1"/>
            <a:ext cx="751204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2865037968"/>
              </p:ext>
            </p:extLst>
          </p:nvPr>
        </p:nvGraphicFramePr>
        <p:xfrm>
          <a:off x="1097280" y="1834576"/>
          <a:ext cx="2934393" cy="4348770"/>
        </p:xfrm>
        <a:graphic>
          <a:graphicData uri="http://schemas.openxmlformats.org/presentationml/2006/ole">
            <p:oleObj spid="_x0000_s4105" name="Visio" r:id="rId3" imgW="4758662" imgH="7055100" progId="Visio.Drawing.11">
              <p:embed/>
            </p:oleObj>
          </a:graphicData>
        </a:graphic>
      </p:graphicFrame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xmlns="" val="36371635"/>
              </p:ext>
            </p:extLst>
          </p:nvPr>
        </p:nvGraphicFramePr>
        <p:xfrm>
          <a:off x="5137267" y="1834577"/>
          <a:ext cx="2863218" cy="4175526"/>
        </p:xfrm>
        <a:graphic>
          <a:graphicData uri="http://schemas.openxmlformats.org/presentationml/2006/ole">
            <p:oleObj spid="_x0000_s4106" name="Visio" r:id="rId4" imgW="4803774" imgH="7004070" progId="Visio.Drawing.11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1665253180"/>
      </p:ext>
    </p:extLst>
  </p:cSld>
  <p:clrMapOvr>
    <a:masterClrMapping/>
  </p:clrMapOvr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</TotalTime>
  <Words>154</Words>
  <Application>Microsoft Office PowerPoint</Application>
  <PresentationFormat>Произвольный</PresentationFormat>
  <Paragraphs>28</Paragraphs>
  <Slides>17</Slides>
  <Notes>0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19" baseType="lpstr">
      <vt:lpstr>Ретро</vt:lpstr>
      <vt:lpstr>Visio</vt:lpstr>
      <vt:lpstr>Детская игра «Пирамидка»</vt:lpstr>
      <vt:lpstr>Цель:</vt:lpstr>
      <vt:lpstr>Задачи:</vt:lpstr>
      <vt:lpstr>Математическая модель (1)</vt:lpstr>
      <vt:lpstr>Математическая модель (2)</vt:lpstr>
      <vt:lpstr>Математическая модель</vt:lpstr>
      <vt:lpstr>Математическая модель (3)</vt:lpstr>
      <vt:lpstr>Основной алгоритм</vt:lpstr>
      <vt:lpstr>Вспомогательный алгоритм «Обработка сообщения»</vt:lpstr>
      <vt:lpstr>Вспомогательный алгоритм «Игровой ход»</vt:lpstr>
      <vt:lpstr>5.Примеры работы</vt:lpstr>
      <vt:lpstr>Главное окно</vt:lpstr>
      <vt:lpstr>Игровой процесс</vt:lpstr>
      <vt:lpstr>Проигрыш</vt:lpstr>
      <vt:lpstr>Победа</vt:lpstr>
      <vt:lpstr>О программе</vt:lpstr>
      <vt:lpstr>Заключение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Детская игра «Пирамидка»</dc:title>
  <dc:creator>Владислав</dc:creator>
  <cp:lastModifiedBy>Кафедра ПРИМА</cp:lastModifiedBy>
  <cp:revision>6</cp:revision>
  <dcterms:created xsi:type="dcterms:W3CDTF">2016-12-14T19:13:06Z</dcterms:created>
  <dcterms:modified xsi:type="dcterms:W3CDTF">2016-12-15T05:19:22Z</dcterms:modified>
</cp:coreProperties>
</file>

<file path=docProps/thumbnail.jpeg>
</file>